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8"/>
  </p:notesMasterIdLst>
  <p:handoutMasterIdLst>
    <p:handoutMasterId r:id="rId9"/>
  </p:handoutMasterIdLst>
  <p:sldIdLst>
    <p:sldId id="284" r:id="rId2"/>
    <p:sldId id="270" r:id="rId3"/>
    <p:sldId id="281" r:id="rId4"/>
    <p:sldId id="282" r:id="rId5"/>
    <p:sldId id="283" r:id="rId6"/>
    <p:sldId id="257" r:id="rId7"/>
  </p:sldIdLst>
  <p:sldSz cx="9906000" cy="6858000" type="A4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0C7"/>
    <a:srgbClr val="F16368"/>
    <a:srgbClr val="5F2729"/>
    <a:srgbClr val="6FB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-640" y="-10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269B023C-FC8C-47D8-BAB4-41B9E6B575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C2948A9-B14F-404A-86A7-506668CACD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77D72-A673-4E63-A12F-A324998E8836}" type="datetimeFigureOut">
              <a:rPr lang="en-US" smtClean="0"/>
              <a:t>02/09/20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16CD1DB-AE6E-4458-8CC8-C77F8D5905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280F0DD-8D7B-4F88-93CF-677889C76F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FE33B-0328-408E-9F14-262ED9A23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24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527" cy="466545"/>
          </a:xfrm>
          <a:prstGeom prst="rect">
            <a:avLst/>
          </a:prstGeom>
        </p:spPr>
        <p:txBody>
          <a:bodyPr vert="horz" lIns="81692" tIns="40846" rIns="81692" bIns="4084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401" y="1"/>
            <a:ext cx="3038527" cy="466545"/>
          </a:xfrm>
          <a:prstGeom prst="rect">
            <a:avLst/>
          </a:prstGeom>
        </p:spPr>
        <p:txBody>
          <a:bodyPr vert="horz" lIns="81692" tIns="40846" rIns="81692" bIns="40846" rtlCol="0"/>
          <a:lstStyle>
            <a:lvl1pPr algn="r">
              <a:defRPr sz="1100"/>
            </a:lvl1pPr>
          </a:lstStyle>
          <a:p>
            <a:fld id="{B17D0C7B-F773-4488-8554-968FBD2D6802}" type="datetimeFigureOut">
              <a:rPr lang="en-US" smtClean="0"/>
              <a:t>02/09/20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39838" y="1162050"/>
            <a:ext cx="45307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1692" tIns="40846" rIns="81692" bIns="40846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0746" y="4473591"/>
            <a:ext cx="5608909" cy="3660587"/>
          </a:xfrm>
          <a:prstGeom prst="rect">
            <a:avLst/>
          </a:prstGeom>
        </p:spPr>
        <p:txBody>
          <a:bodyPr vert="horz" lIns="81692" tIns="40846" rIns="81692" bIns="40846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855"/>
            <a:ext cx="3038527" cy="466545"/>
          </a:xfrm>
          <a:prstGeom prst="rect">
            <a:avLst/>
          </a:prstGeom>
        </p:spPr>
        <p:txBody>
          <a:bodyPr vert="horz" lIns="81692" tIns="40846" rIns="81692" bIns="4084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401" y="8829855"/>
            <a:ext cx="3038527" cy="466545"/>
          </a:xfrm>
          <a:prstGeom prst="rect">
            <a:avLst/>
          </a:prstGeom>
        </p:spPr>
        <p:txBody>
          <a:bodyPr vert="horz" lIns="81692" tIns="40846" rIns="81692" bIns="40846" rtlCol="0" anchor="b"/>
          <a:lstStyle>
            <a:lvl1pPr algn="r">
              <a:defRPr sz="1100"/>
            </a:lvl1pPr>
          </a:lstStyle>
          <a:p>
            <a:fld id="{685199D5-7CAC-4AE7-906B-ECF186221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199D5-7CAC-4AE7-906B-ECF1862217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59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199D5-7CAC-4AE7-906B-ECF1862217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0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199D5-7CAC-4AE7-906B-ECF1862217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9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1775160" cy="39096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80880" y="5756400"/>
            <a:ext cx="1775160" cy="39096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1290600" y="53280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380880" y="57564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1290600" y="57564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571320" cy="39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981000" y="5328000"/>
            <a:ext cx="571320" cy="39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1581480" y="5328000"/>
            <a:ext cx="571320" cy="39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380880" y="5756400"/>
            <a:ext cx="571320" cy="39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981000" y="5756400"/>
            <a:ext cx="571320" cy="39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1581480" y="5756400"/>
            <a:ext cx="571320" cy="39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7124" y="1958340"/>
            <a:ext cx="7127875" cy="429065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381000" y="441324"/>
            <a:ext cx="1867535" cy="448311"/>
            <a:chOff x="381000" y="441324"/>
            <a:chExt cx="1867535" cy="448311"/>
          </a:xfrm>
        </p:grpSpPr>
        <p:grpSp>
          <p:nvGrpSpPr>
            <p:cNvPr id="12" name="Groupe 11"/>
            <p:cNvGrpSpPr/>
            <p:nvPr userDrawn="1"/>
          </p:nvGrpSpPr>
          <p:grpSpPr>
            <a:xfrm>
              <a:off x="381000" y="441325"/>
              <a:ext cx="1162349" cy="448310"/>
              <a:chOff x="-241293" y="-1282507"/>
              <a:chExt cx="1866266" cy="719806"/>
            </a:xfrm>
          </p:grpSpPr>
          <p:pic>
            <p:nvPicPr>
              <p:cNvPr id="8" name="Image 7"/>
              <p:cNvPicPr>
                <a:picLocks noChangeAspect="1"/>
              </p:cNvPicPr>
              <p:nvPr userDrawn="1"/>
            </p:nvPicPr>
            <p:blipFill rotWithShape="1">
              <a:blip r:embed="rId2"/>
              <a:srcRect l="50000"/>
              <a:stretch/>
            </p:blipFill>
            <p:spPr>
              <a:xfrm>
                <a:off x="-241293" y="-1282507"/>
                <a:ext cx="1866266" cy="719806"/>
              </a:xfrm>
              <a:prstGeom prst="rect">
                <a:avLst/>
              </a:prstGeom>
              <a:ln>
                <a:solidFill>
                  <a:srgbClr val="72B0C7"/>
                </a:solidFill>
              </a:ln>
            </p:spPr>
          </p:pic>
          <p:sp>
            <p:nvSpPr>
              <p:cNvPr id="9" name="Rectangle 8"/>
              <p:cNvSpPr/>
              <p:nvPr userDrawn="1"/>
            </p:nvSpPr>
            <p:spPr>
              <a:xfrm>
                <a:off x="-241293" y="-1280848"/>
                <a:ext cx="1149351" cy="712679"/>
              </a:xfrm>
              <a:prstGeom prst="rect">
                <a:avLst/>
              </a:prstGeom>
              <a:ln w="9525">
                <a:solidFill>
                  <a:srgbClr val="72B0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908058" y="-1280848"/>
                <a:ext cx="709189" cy="712679"/>
              </a:xfrm>
              <a:prstGeom prst="rect">
                <a:avLst/>
              </a:prstGeom>
              <a:ln w="9525">
                <a:solidFill>
                  <a:srgbClr val="72B0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 10"/>
            <p:cNvSpPr/>
            <p:nvPr userDrawn="1"/>
          </p:nvSpPr>
          <p:spPr>
            <a:xfrm>
              <a:off x="1538539" y="441324"/>
              <a:ext cx="709996" cy="444905"/>
            </a:xfrm>
            <a:prstGeom prst="rect">
              <a:avLst/>
            </a:prstGeom>
            <a:solidFill>
              <a:srgbClr val="72B0C7"/>
            </a:solidFill>
            <a:ln w="9525">
              <a:solidFill>
                <a:srgbClr val="72B0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3" name="Connecteur droit 12"/>
          <p:cNvCxnSpPr>
            <a:cxnSpLocks/>
          </p:cNvCxnSpPr>
          <p:nvPr userDrawn="1"/>
        </p:nvCxnSpPr>
        <p:spPr>
          <a:xfrm>
            <a:off x="1534160" y="822960"/>
            <a:ext cx="0" cy="5665908"/>
          </a:xfrm>
          <a:prstGeom prst="line">
            <a:avLst/>
          </a:prstGeom>
          <a:ln w="3175">
            <a:solidFill>
              <a:srgbClr val="72B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cxnSpLocks/>
          </p:cNvCxnSpPr>
          <p:nvPr userDrawn="1"/>
        </p:nvCxnSpPr>
        <p:spPr>
          <a:xfrm>
            <a:off x="1535212" y="821055"/>
            <a:ext cx="724268" cy="0"/>
          </a:xfrm>
          <a:prstGeom prst="line">
            <a:avLst/>
          </a:prstGeom>
          <a:ln w="127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1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518641" y="441325"/>
            <a:ext cx="740548" cy="442999"/>
          </a:xfrm>
          <a:prstGeom prst="rect">
            <a:avLst/>
          </a:prstGeom>
        </p:spPr>
        <p:txBody>
          <a:bodyPr lIns="90000" anchor="b"/>
          <a:lstStyle>
            <a:lvl1pPr marL="0" indent="0">
              <a:spcBef>
                <a:spcPts val="0"/>
              </a:spcBef>
              <a:buNone/>
              <a:defRPr sz="600" b="1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xmlns="" id="{07A2F37B-86AF-45D5-8755-3DFB13DF50F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968711" y="6252577"/>
            <a:ext cx="274352" cy="365125"/>
          </a:xfrm>
        </p:spPr>
        <p:txBody>
          <a:bodyPr lIns="0" rIns="0"/>
          <a:lstStyle>
            <a:lvl1pPr algn="l"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25</a:t>
            </a:r>
            <a:endParaRPr lang="fr-FR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AB5F6BCE-D15A-4B93-A2BA-725509753E4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551711" y="6252577"/>
            <a:ext cx="274352" cy="365125"/>
          </a:xfrm>
        </p:spPr>
        <p:txBody>
          <a:bodyPr lIns="0" rIns="0"/>
          <a:lstStyle>
            <a:lvl1pPr algn="r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fld id="{1BFEF68E-FFCE-4D95-9817-B09DA1CED2D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578F871D-50CE-4592-9EF7-51305A17D47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381000" y="1277626"/>
            <a:ext cx="1856591" cy="558410"/>
          </a:xfrm>
        </p:spPr>
        <p:txBody>
          <a:bodyPr lIns="0" rIns="0" anchor="t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b="1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DD8C5091-4A5B-4AAD-9A11-CC4232C397F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81000" y="6248996"/>
            <a:ext cx="1170711" cy="368706"/>
          </a:xfrm>
        </p:spPr>
        <p:txBody>
          <a:bodyPr lIns="0" anchor="ctr">
            <a:noAutofit/>
          </a:bodyPr>
          <a:lstStyle>
            <a:lvl1pPr marL="0" indent="0">
              <a:buNone/>
              <a:defRPr sz="8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xmlns="" id="{87CA1D27-E7E1-488B-B629-FDDE751DE1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81000" y="1841346"/>
            <a:ext cx="1856591" cy="1012101"/>
          </a:xfrm>
        </p:spPr>
        <p:txBody>
          <a:bodyPr l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2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85845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  <p15:guide id="3" pos="240">
          <p15:clr>
            <a:srgbClr val="FBAE40"/>
          </p15:clr>
        </p15:guide>
        <p15:guide id="4" pos="6000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pos="15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380880" y="4826160"/>
            <a:ext cx="1775160" cy="1823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1775160" cy="81972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866160" cy="81972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90600" y="5328000"/>
            <a:ext cx="866160" cy="81972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2397240" y="2356920"/>
            <a:ext cx="7127640" cy="8011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290600" y="5328000"/>
            <a:ext cx="866160" cy="81972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380880" y="57564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866160" cy="81972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290600" y="53280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1290600" y="57564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2397240" y="2356920"/>
            <a:ext cx="7127640" cy="1728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80880" y="53280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1290600" y="5328000"/>
            <a:ext cx="866160" cy="3909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380880" y="5756400"/>
            <a:ext cx="1775160" cy="39096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en-US" sz="2800" b="0" strike="noStrike" spc="-1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2"/>
          <p:cNvGrpSpPr/>
          <p:nvPr/>
        </p:nvGrpSpPr>
        <p:grpSpPr>
          <a:xfrm>
            <a:off x="380880" y="436320"/>
            <a:ext cx="1862877" cy="449640"/>
            <a:chOff x="380880" y="436320"/>
            <a:chExt cx="1862877" cy="449640"/>
          </a:xfrm>
        </p:grpSpPr>
        <p:grpSp>
          <p:nvGrpSpPr>
            <p:cNvPr id="44" name="Group 3"/>
            <p:cNvGrpSpPr/>
            <p:nvPr/>
          </p:nvGrpSpPr>
          <p:grpSpPr>
            <a:xfrm>
              <a:off x="380880" y="436320"/>
              <a:ext cx="1163520" cy="449640"/>
              <a:chOff x="380880" y="436320"/>
              <a:chExt cx="1163520" cy="449640"/>
            </a:xfrm>
          </p:grpSpPr>
          <p:pic>
            <p:nvPicPr>
              <p:cNvPr id="45" name="Image 31"/>
              <p:cNvPicPr/>
              <p:nvPr/>
            </p:nvPicPr>
            <p:blipFill>
              <a:blip r:embed="rId15"/>
              <a:srcRect l="50000"/>
              <a:stretch/>
            </p:blipFill>
            <p:spPr>
              <a:xfrm>
                <a:off x="382320" y="436320"/>
                <a:ext cx="1162080" cy="4478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6" name="CustomShape 4"/>
              <p:cNvSpPr/>
              <p:nvPr/>
            </p:nvSpPr>
            <p:spPr>
              <a:xfrm>
                <a:off x="380880" y="442440"/>
                <a:ext cx="715320" cy="443520"/>
              </a:xfrm>
              <a:prstGeom prst="rect">
                <a:avLst/>
              </a:prstGeom>
              <a:noFill/>
              <a:ln w="9360">
                <a:solidFill>
                  <a:srgbClr val="F163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47" name="CustomShape 5"/>
              <p:cNvSpPr/>
              <p:nvPr/>
            </p:nvSpPr>
            <p:spPr>
              <a:xfrm>
                <a:off x="1096920" y="442440"/>
                <a:ext cx="441360" cy="443520"/>
              </a:xfrm>
              <a:prstGeom prst="rect">
                <a:avLst/>
              </a:prstGeom>
              <a:noFill/>
              <a:ln w="9360">
                <a:solidFill>
                  <a:srgbClr val="F163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48" name="CustomShape 6"/>
            <p:cNvSpPr/>
            <p:nvPr/>
          </p:nvSpPr>
          <p:spPr>
            <a:xfrm>
              <a:off x="1542338" y="442125"/>
              <a:ext cx="701419" cy="443520"/>
            </a:xfrm>
            <a:prstGeom prst="rect">
              <a:avLst/>
            </a:prstGeom>
            <a:solidFill>
              <a:srgbClr val="F16368"/>
            </a:solidFill>
            <a:ln w="9360">
              <a:solidFill>
                <a:srgbClr val="F163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50" name="Line 8"/>
          <p:cNvSpPr/>
          <p:nvPr/>
        </p:nvSpPr>
        <p:spPr>
          <a:xfrm>
            <a:off x="1535040" y="820800"/>
            <a:ext cx="724320" cy="360"/>
          </a:xfrm>
          <a:prstGeom prst="line">
            <a:avLst/>
          </a:prstGeom>
          <a:ln w="14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PlaceHolder 9"/>
          <p:cNvSpPr>
            <a:spLocks noGrp="1"/>
          </p:cNvSpPr>
          <p:nvPr>
            <p:ph type="body"/>
          </p:nvPr>
        </p:nvSpPr>
        <p:spPr>
          <a:xfrm>
            <a:off x="1531080" y="438035"/>
            <a:ext cx="719460" cy="446227"/>
          </a:xfrm>
          <a:prstGeom prst="rect">
            <a:avLst/>
          </a:prstGeom>
        </p:spPr>
        <p:txBody>
          <a:bodyPr lIns="90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Verdana"/>
              </a:rPr>
              <a:t>Titre</a:t>
            </a:r>
            <a:endParaRPr lang="en-US" sz="600" b="0" strike="noStrike" spc="-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2" name="PlaceHolder 10"/>
          <p:cNvSpPr>
            <a:spLocks noGrp="1"/>
          </p:cNvSpPr>
          <p:nvPr>
            <p:ph type="body"/>
          </p:nvPr>
        </p:nvSpPr>
        <p:spPr>
          <a:xfrm>
            <a:off x="2397240" y="1260720"/>
            <a:ext cx="7127640" cy="5049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200" b="1" strike="noStrike" spc="-1">
                <a:solidFill>
                  <a:srgbClr val="6FB73E"/>
                </a:solidFill>
                <a:latin typeface="Verdana"/>
              </a:rPr>
              <a:t>Modifier les styles du texte du masque</a:t>
            </a:r>
            <a:endParaRPr lang="en-US" sz="2200" b="0" strike="noStrike" spc="-1">
              <a:solidFill>
                <a:srgbClr val="000000"/>
              </a:solidFill>
              <a:latin typeface="Verdana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lang="en-US" sz="1800" b="1" strike="noStrike" spc="-1">
                <a:solidFill>
                  <a:srgbClr val="000000"/>
                </a:solidFill>
                <a:latin typeface="Verdana"/>
              </a:rPr>
              <a:t>Deuxième niveau</a:t>
            </a:r>
            <a:endParaRPr lang="en-US" sz="1800" b="0" strike="noStrike" spc="-1">
              <a:solidFill>
                <a:srgbClr val="000000"/>
              </a:solidFill>
              <a:latin typeface="Verdana"/>
            </a:endParaRPr>
          </a:p>
          <a:p>
            <a:pPr marL="266760" lvl="2" indent="-266400">
              <a:lnSpc>
                <a:spcPct val="100000"/>
              </a:lnSpc>
              <a:spcAft>
                <a:spcPts val="2401"/>
              </a:spcAft>
              <a:buClr>
                <a:srgbClr val="6FB73E"/>
              </a:buClr>
              <a:buFont typeface="Verdana"/>
              <a:buChar char="●"/>
            </a:pPr>
            <a:r>
              <a:rPr lang="en-US" sz="1800" b="0" strike="noStrike" spc="-1">
                <a:solidFill>
                  <a:srgbClr val="000000"/>
                </a:solidFill>
                <a:latin typeface="Verdana"/>
              </a:rPr>
              <a:t>Troisième niveau</a:t>
            </a:r>
          </a:p>
        </p:txBody>
      </p:sp>
      <p:sp>
        <p:nvSpPr>
          <p:cNvPr id="53" name="PlaceHolder 11"/>
          <p:cNvSpPr>
            <a:spLocks noGrp="1"/>
          </p:cNvSpPr>
          <p:nvPr>
            <p:ph type="title"/>
          </p:nvPr>
        </p:nvSpPr>
        <p:spPr>
          <a:xfrm>
            <a:off x="380880" y="1277640"/>
            <a:ext cx="1856160" cy="558000"/>
          </a:xfrm>
          <a:prstGeom prst="rect">
            <a:avLst/>
          </a:prstGeom>
        </p:spPr>
        <p:txBody>
          <a:bodyPr lIns="0" rIns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Verdana"/>
              </a:rPr>
              <a:t>Modifiez le style du titre</a:t>
            </a:r>
            <a:endParaRPr lang="en-US" sz="1000" b="0" strike="noStrike" spc="-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4" name="PlaceHolder 12"/>
          <p:cNvSpPr>
            <a:spLocks noGrp="1"/>
          </p:cNvSpPr>
          <p:nvPr>
            <p:ph type="body"/>
          </p:nvPr>
        </p:nvSpPr>
        <p:spPr>
          <a:xfrm>
            <a:off x="380880" y="1841400"/>
            <a:ext cx="1856160" cy="1011600"/>
          </a:xfrm>
          <a:prstGeom prst="rect">
            <a:avLst/>
          </a:prstGeom>
        </p:spPr>
        <p:txBody>
          <a:bodyPr lIns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000" b="1" strike="noStrike" spc="-1">
                <a:solidFill>
                  <a:srgbClr val="6FB73E"/>
                </a:solidFill>
                <a:latin typeface="Verdana"/>
              </a:rPr>
              <a:t>Modifier les styles du texte du masque</a:t>
            </a:r>
            <a:endParaRPr lang="en-US" sz="1000" b="0" strike="noStrike" spc="-1">
              <a:solidFill>
                <a:srgbClr val="000000"/>
              </a:solidFill>
              <a:latin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2"/>
          <p:cNvSpPr txBox="1"/>
          <p:nvPr/>
        </p:nvSpPr>
        <p:spPr>
          <a:xfrm>
            <a:off x="2389262" y="998594"/>
            <a:ext cx="5396453" cy="5452775"/>
          </a:xfrm>
          <a:prstGeom prst="rect">
            <a:avLst/>
          </a:prstGeom>
          <a:noFill/>
          <a:ln>
            <a:noFill/>
          </a:ln>
        </p:spPr>
        <p:txBody>
          <a:bodyPr wrap="square" lIns="18000" rIns="90000" anchor="ctr">
            <a:sp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1" strike="noStrike" spc="-1" dirty="0">
                <a:solidFill>
                  <a:srgbClr val="6FB73E"/>
                </a:solidFill>
                <a:latin typeface="Verdana"/>
              </a:rPr>
              <a:t>La plateforme en </a:t>
            </a:r>
            <a:r>
              <a:rPr lang="en-US" b="1" strike="noStrike" spc="-1" dirty="0" err="1">
                <a:solidFill>
                  <a:srgbClr val="6FB73E"/>
                </a:solidFill>
                <a:latin typeface="Verdana"/>
              </a:rPr>
              <a:t>quelques</a:t>
            </a:r>
            <a:r>
              <a:rPr lang="en-US" b="1" strike="noStrike" spc="-1" dirty="0">
                <a:solidFill>
                  <a:srgbClr val="6FB73E"/>
                </a:solidFill>
                <a:latin typeface="Verdana"/>
              </a:rPr>
              <a:t> mots</a:t>
            </a:r>
            <a:endParaRPr lang="en-US" b="0" strike="noStrike" spc="-1" dirty="0">
              <a:solidFill>
                <a:srgbClr val="000000"/>
              </a:solidFill>
              <a:latin typeface="Verdana"/>
            </a:endParaRPr>
          </a:p>
          <a:p>
            <a:pPr marL="266760" lvl="2" indent="-266400">
              <a:lnSpc>
                <a:spcPct val="100000"/>
              </a:lnSpc>
              <a:buClr>
                <a:srgbClr val="6FB73E"/>
              </a:buClr>
              <a:buFont typeface="Verdana"/>
              <a:buChar char="●"/>
            </a:pP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Pour qui ?</a:t>
            </a:r>
            <a:r>
              <a:rPr lang="fr-FR" sz="1300" spc="-1" dirty="0">
                <a:latin typeface="Verdana"/>
              </a:rPr>
              <a:t/>
            </a:r>
            <a:br>
              <a:rPr lang="fr-FR" sz="1300" spc="-1" dirty="0">
                <a:latin typeface="Verdana"/>
              </a:rPr>
            </a:br>
            <a:r>
              <a:rPr lang="fr-FR" sz="1300" spc="-1" dirty="0">
                <a:latin typeface="Verdana"/>
              </a:rPr>
              <a:t>Un outil d’information à destination des architectes,</a:t>
            </a: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 </a:t>
            </a:r>
            <a:r>
              <a:rPr lang="fr-FR" sz="1300" spc="-1" dirty="0">
                <a:latin typeface="Verdana"/>
              </a:rPr>
              <a:t>des étudiants, des maîtres d’ouvrage à convaincre, du public curieux, etc.</a:t>
            </a:r>
          </a:p>
          <a:p>
            <a:pPr marL="360" lvl="2">
              <a:lnSpc>
                <a:spcPct val="100000"/>
              </a:lnSpc>
              <a:buClr>
                <a:srgbClr val="6FB73E"/>
              </a:buClr>
            </a:pPr>
            <a:endParaRPr lang="fr-FR" sz="1300" spc="-1" dirty="0">
              <a:latin typeface="Verdana"/>
            </a:endParaRPr>
          </a:p>
          <a:p>
            <a:pPr marL="286110" lvl="2" indent="-285750">
              <a:spcAft>
                <a:spcPts val="100"/>
              </a:spcAft>
              <a:buClr>
                <a:srgbClr val="6FB73E"/>
              </a:buClr>
              <a:buFont typeface="Verdana" panose="020B0604030504040204" pitchFamily="34" charset="0"/>
              <a:buChar char="●"/>
            </a:pP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Quoi ?</a:t>
            </a:r>
            <a:r>
              <a:rPr lang="fr-FR" sz="1300" spc="-1" dirty="0">
                <a:latin typeface="Verdana"/>
              </a:rPr>
              <a:t/>
            </a:r>
            <a:br>
              <a:rPr lang="fr-FR" sz="1300" spc="-1" dirty="0">
                <a:latin typeface="Verdana"/>
              </a:rPr>
            </a:br>
            <a:r>
              <a:rPr lang="fr-FR" sz="1300" spc="-1" dirty="0">
                <a:solidFill>
                  <a:srgbClr val="000000"/>
                </a:solidFill>
                <a:latin typeface="Verdana"/>
              </a:rPr>
              <a:t>Référencer et présenter des travaux, des chiffres, des expérimentations ; recenser des bonnes pratiques ; des manifestes, des contributions, des tribunes, des formations sur toutes les thématiques liées à la transition écologique</a:t>
            </a:r>
          </a:p>
          <a:p>
            <a:pPr marL="360" lvl="2">
              <a:spcAft>
                <a:spcPts val="100"/>
              </a:spcAft>
              <a:buClr>
                <a:srgbClr val="6FB73E"/>
              </a:buClr>
            </a:pPr>
            <a:endParaRPr lang="fr-FR" sz="1300" spc="-1" dirty="0">
              <a:latin typeface="Verdana"/>
            </a:endParaRPr>
          </a:p>
          <a:p>
            <a:pPr marL="266760" lvl="2" indent="-266400">
              <a:spcAft>
                <a:spcPts val="100"/>
              </a:spcAft>
              <a:buClr>
                <a:srgbClr val="6FB73E"/>
              </a:buClr>
              <a:buFont typeface="Verdana"/>
              <a:buChar char="●"/>
            </a:pP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Comité scientifique </a:t>
            </a:r>
            <a:r>
              <a:rPr lang="fr-FR" sz="1300" spc="-1" dirty="0">
                <a:latin typeface="Verdana"/>
              </a:rPr>
              <a:t/>
            </a:r>
            <a:br>
              <a:rPr lang="fr-FR" sz="1300" spc="-1" dirty="0">
                <a:latin typeface="Verdana"/>
              </a:rPr>
            </a:br>
            <a:r>
              <a:rPr lang="fr-FR" sz="1300" dirty="0">
                <a:solidFill>
                  <a:srgbClr val="000000"/>
                </a:solidFill>
                <a:latin typeface="Verdana" panose="020B0604030504040204" pitchFamily="34" charset="0"/>
              </a:rPr>
              <a:t>Parrainée par Jean </a:t>
            </a:r>
            <a:r>
              <a:rPr lang="fr-FR" sz="1300" dirty="0" err="1">
                <a:solidFill>
                  <a:srgbClr val="000000"/>
                </a:solidFill>
                <a:latin typeface="Verdana" panose="020B0604030504040204" pitchFamily="34" charset="0"/>
              </a:rPr>
              <a:t>Jouzel</a:t>
            </a:r>
            <a:r>
              <a:rPr lang="fr-FR" sz="1300" dirty="0">
                <a:solidFill>
                  <a:srgbClr val="000000"/>
                </a:solidFill>
                <a:latin typeface="Verdana" panose="020B0604030504040204" pitchFamily="34" charset="0"/>
              </a:rPr>
              <a:t>, la plateforme s’est dotée d’un comité scientifique composé d’élus, d’experts et d’architectes.</a:t>
            </a:r>
            <a:endParaRPr lang="fr-FR" sz="1300" spc="-1" dirty="0">
              <a:solidFill>
                <a:srgbClr val="000000"/>
              </a:solidFill>
              <a:latin typeface="Verdana"/>
            </a:endParaRPr>
          </a:p>
          <a:p>
            <a:pPr marL="360" lvl="2">
              <a:spcAft>
                <a:spcPts val="100"/>
              </a:spcAft>
              <a:buClr>
                <a:srgbClr val="6FB73E"/>
              </a:buClr>
            </a:pPr>
            <a:endParaRPr lang="fr-FR" sz="1300" spc="-1" dirty="0">
              <a:solidFill>
                <a:srgbClr val="000000"/>
              </a:solidFill>
              <a:latin typeface="Verdana"/>
            </a:endParaRPr>
          </a:p>
          <a:p>
            <a:pPr marL="266760" lvl="2" indent="-266400">
              <a:buClr>
                <a:srgbClr val="6FB73E"/>
              </a:buClr>
              <a:buFont typeface="Verdana"/>
              <a:buChar char="●"/>
            </a:pPr>
            <a:r>
              <a:rPr lang="en-US" sz="1300" b="1" spc="-1" dirty="0" err="1">
                <a:solidFill>
                  <a:srgbClr val="6FB73E"/>
                </a:solidFill>
                <a:latin typeface="Verdana"/>
              </a:rPr>
              <a:t>Quand</a:t>
            </a:r>
            <a:r>
              <a:rPr lang="en-US" sz="1300" b="1" spc="-1" dirty="0">
                <a:solidFill>
                  <a:srgbClr val="6FB73E"/>
                </a:solidFill>
                <a:latin typeface="Verdana"/>
              </a:rPr>
              <a:t> ?</a:t>
            </a:r>
            <a:r>
              <a:rPr lang="en-US" sz="1300" spc="-1" dirty="0">
                <a:solidFill>
                  <a:srgbClr val="6FB73E"/>
                </a:solidFill>
                <a:latin typeface="Verdana"/>
              </a:rPr>
              <a:t/>
            </a:r>
            <a:br>
              <a:rPr lang="en-US" sz="1300" spc="-1" dirty="0">
                <a:solidFill>
                  <a:srgbClr val="6FB73E"/>
                </a:solidFill>
                <a:latin typeface="Verdana"/>
              </a:rPr>
            </a:br>
            <a:r>
              <a:rPr lang="en-US" sz="1300" b="1" spc="-1" dirty="0" err="1">
                <a:latin typeface="Verdana"/>
              </a:rPr>
              <a:t>Lancée</a:t>
            </a:r>
            <a:r>
              <a:rPr lang="en-US" sz="1300" b="1" spc="-1" dirty="0">
                <a:latin typeface="Verdana"/>
              </a:rPr>
              <a:t> </a:t>
            </a:r>
            <a:r>
              <a:rPr lang="en-US" sz="1300" b="1" spc="-1" dirty="0" err="1">
                <a:latin typeface="Verdana"/>
              </a:rPr>
              <a:t>depuis</a:t>
            </a:r>
            <a:r>
              <a:rPr lang="en-US" sz="1300" b="1" spc="-1" dirty="0">
                <a:latin typeface="Verdana"/>
              </a:rPr>
              <a:t> fin mars 2019</a:t>
            </a:r>
            <a:r>
              <a:rPr lang="en-US" sz="1300" spc="-1" dirty="0">
                <a:solidFill>
                  <a:srgbClr val="6FB73E"/>
                </a:solidFill>
                <a:latin typeface="Verdana"/>
              </a:rPr>
              <a:t>, </a:t>
            </a:r>
            <a:r>
              <a:rPr lang="en-US" sz="1300" spc="-1" dirty="0" err="1">
                <a:latin typeface="Verdana"/>
              </a:rPr>
              <a:t>elle</a:t>
            </a:r>
            <a:r>
              <a:rPr lang="en-US" sz="1300" spc="-1" dirty="0">
                <a:latin typeface="Verdana"/>
              </a:rPr>
              <a:t> </a:t>
            </a:r>
            <a:r>
              <a:rPr lang="en-US" sz="1300" spc="-1" dirty="0" err="1">
                <a:latin typeface="Verdana"/>
              </a:rPr>
              <a:t>s’enrichit</a:t>
            </a:r>
            <a:r>
              <a:rPr lang="en-US" sz="1300" spc="-1" dirty="0">
                <a:latin typeface="Verdana"/>
              </a:rPr>
              <a:t> </a:t>
            </a:r>
            <a:r>
              <a:rPr lang="en-US" sz="1300" spc="-1" dirty="0" err="1">
                <a:latin typeface="Verdana"/>
              </a:rPr>
              <a:t>quotidiennement</a:t>
            </a:r>
            <a:r>
              <a:rPr lang="en-US" sz="1300" spc="-1" dirty="0">
                <a:latin typeface="Verdana"/>
              </a:rPr>
              <a:t> </a:t>
            </a:r>
            <a:r>
              <a:rPr lang="en-US" sz="1300" spc="-1" dirty="0" err="1">
                <a:latin typeface="Verdana"/>
              </a:rPr>
              <a:t>en</a:t>
            </a:r>
            <a:r>
              <a:rPr lang="en-US" sz="1300" spc="-1" dirty="0">
                <a:latin typeface="Verdana"/>
              </a:rPr>
              <a:t> </a:t>
            </a:r>
            <a:r>
              <a:rPr lang="en-US" sz="1300" spc="-1" dirty="0" err="1">
                <a:latin typeface="Verdana"/>
              </a:rPr>
              <a:t>fonction</a:t>
            </a:r>
            <a:r>
              <a:rPr lang="en-US" sz="1300" spc="-1" dirty="0">
                <a:latin typeface="Verdana"/>
              </a:rPr>
              <a:t> de </a:t>
            </a:r>
            <a:r>
              <a:rPr lang="en-US" sz="1300" spc="-1" dirty="0" err="1">
                <a:latin typeface="Verdana"/>
              </a:rPr>
              <a:t>l’actualité</a:t>
            </a:r>
            <a:r>
              <a:rPr lang="en-US" sz="1300" spc="-1" dirty="0">
                <a:latin typeface="Verdana"/>
              </a:rPr>
              <a:t> et de </a:t>
            </a:r>
            <a:r>
              <a:rPr lang="en-US" sz="1300" spc="-1" dirty="0" err="1">
                <a:latin typeface="Verdana"/>
              </a:rPr>
              <a:t>l’avancée</a:t>
            </a:r>
            <a:r>
              <a:rPr lang="en-US" sz="1300" spc="-1" dirty="0">
                <a:latin typeface="Verdana"/>
              </a:rPr>
              <a:t> de la recherche sur </a:t>
            </a:r>
            <a:r>
              <a:rPr lang="en-US" sz="1300" spc="-1" dirty="0" err="1">
                <a:latin typeface="Verdana"/>
              </a:rPr>
              <a:t>ce</a:t>
            </a:r>
            <a:r>
              <a:rPr lang="en-US" sz="1300" spc="-1" dirty="0">
                <a:latin typeface="Verdana"/>
              </a:rPr>
              <a:t> </a:t>
            </a:r>
            <a:r>
              <a:rPr lang="en-US" sz="1300" spc="-1" dirty="0" err="1">
                <a:latin typeface="Verdana"/>
              </a:rPr>
              <a:t>sujet</a:t>
            </a:r>
            <a:r>
              <a:rPr lang="en-US" sz="1300" spc="-1" dirty="0">
                <a:latin typeface="Verdana"/>
              </a:rPr>
              <a:t>.</a:t>
            </a:r>
          </a:p>
          <a:p>
            <a:pPr marL="360" lvl="2">
              <a:buClr>
                <a:srgbClr val="6FB73E"/>
              </a:buClr>
            </a:pPr>
            <a:endParaRPr lang="en-US" sz="1300" spc="-1" dirty="0">
              <a:latin typeface="Verdana"/>
            </a:endParaRPr>
          </a:p>
          <a:p>
            <a:pPr marL="266760" lvl="2" indent="-266400">
              <a:spcAft>
                <a:spcPts val="2401"/>
              </a:spcAft>
              <a:buClr>
                <a:srgbClr val="6FB73E"/>
              </a:buClr>
              <a:buFont typeface="Verdana"/>
              <a:buChar char="●"/>
            </a:pPr>
            <a:r>
              <a:rPr lang="en-US" sz="1300" b="1" spc="-1" dirty="0" err="1">
                <a:solidFill>
                  <a:srgbClr val="6FB73E"/>
                </a:solidFill>
                <a:latin typeface="Verdana"/>
              </a:rPr>
              <a:t>Où</a:t>
            </a:r>
            <a:r>
              <a:rPr lang="en-US" sz="1300" b="1" spc="-1" dirty="0">
                <a:solidFill>
                  <a:srgbClr val="6FB73E"/>
                </a:solidFill>
                <a:latin typeface="Verdana"/>
              </a:rPr>
              <a:t> ?</a:t>
            </a:r>
            <a:r>
              <a:rPr lang="en-US" sz="1300" b="1" spc="-1" dirty="0">
                <a:solidFill>
                  <a:srgbClr val="000000"/>
                </a:solidFill>
                <a:latin typeface="Verdana"/>
              </a:rPr>
              <a:t/>
            </a:r>
            <a:br>
              <a:rPr lang="en-US" sz="1300" b="1" spc="-1" dirty="0">
                <a:solidFill>
                  <a:srgbClr val="000000"/>
                </a:solidFill>
                <a:latin typeface="Verdana"/>
              </a:rPr>
            </a:br>
            <a:r>
              <a:rPr lang="en-US" sz="1300" spc="-1" dirty="0">
                <a:solidFill>
                  <a:srgbClr val="000000"/>
                </a:solidFill>
                <a:latin typeface="Verdana"/>
              </a:rPr>
              <a:t>Sur le site Internet de l’Ordre : </a:t>
            </a:r>
            <a:br>
              <a:rPr lang="en-US" sz="1300" spc="-1" dirty="0">
                <a:solidFill>
                  <a:srgbClr val="000000"/>
                </a:solidFill>
                <a:latin typeface="Verdana"/>
              </a:rPr>
            </a:br>
            <a:r>
              <a:rPr lang="en-US" sz="1300" b="1" u="sng" spc="-1" dirty="0">
                <a:solidFill>
                  <a:srgbClr val="6FB73E"/>
                </a:solidFill>
                <a:latin typeface="Verdana"/>
              </a:rPr>
              <a:t>www.architectes.org/transition-ecologique </a:t>
            </a:r>
          </a:p>
        </p:txBody>
      </p:sp>
      <p:sp>
        <p:nvSpPr>
          <p:cNvPr id="97" name="TextShape 3"/>
          <p:cNvSpPr txBox="1"/>
          <p:nvPr/>
        </p:nvSpPr>
        <p:spPr>
          <a:xfrm>
            <a:off x="380880" y="1277640"/>
            <a:ext cx="1682870" cy="558000"/>
          </a:xfrm>
          <a:prstGeom prst="rect">
            <a:avLst/>
          </a:prstGeom>
          <a:noFill/>
          <a:ln>
            <a:noFill/>
          </a:ln>
        </p:spPr>
        <p:txBody>
          <a:bodyPr lIns="0" r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b="1" strike="noStrike" spc="-1" dirty="0">
                <a:solidFill>
                  <a:srgbClr val="000000"/>
                </a:solidFill>
                <a:latin typeface="Verdana"/>
              </a:rPr>
              <a:t>Plateforme</a:t>
            </a:r>
            <a:br>
              <a:rPr lang="en-US" sz="1000" b="1" strike="noStrike" spc="-1" dirty="0">
                <a:solidFill>
                  <a:srgbClr val="000000"/>
                </a:solidFill>
                <a:latin typeface="Verdana"/>
              </a:rPr>
            </a:br>
            <a:r>
              <a:rPr lang="en-US" sz="1000" b="1" strike="noStrike" spc="-1" dirty="0">
                <a:solidFill>
                  <a:srgbClr val="000000"/>
                </a:solidFill>
                <a:latin typeface="Verdana"/>
              </a:rPr>
              <a:t>Transition </a:t>
            </a:r>
            <a:r>
              <a:rPr lang="en-US" sz="1000" b="1" strike="noStrike" spc="-1" dirty="0" err="1">
                <a:solidFill>
                  <a:srgbClr val="000000"/>
                </a:solidFill>
                <a:latin typeface="Verdana"/>
              </a:rPr>
              <a:t>écologique</a:t>
            </a:r>
            <a:endParaRPr lang="en-US" sz="1000" b="0" strike="noStrike" spc="-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xmlns="" id="{A5C4958A-86DC-4B75-AF64-B908743DC8E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42220" y="436857"/>
            <a:ext cx="2691644" cy="455272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6889474-2527-4685-B0DE-8DA99F0B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695" y="1019836"/>
            <a:ext cx="2048434" cy="5310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3"/>
          <p:cNvSpPr txBox="1"/>
          <p:nvPr/>
        </p:nvSpPr>
        <p:spPr>
          <a:xfrm>
            <a:off x="380880" y="1277640"/>
            <a:ext cx="1682870" cy="558000"/>
          </a:xfrm>
          <a:prstGeom prst="rect">
            <a:avLst/>
          </a:prstGeom>
          <a:noFill/>
          <a:ln>
            <a:noFill/>
          </a:ln>
        </p:spPr>
        <p:txBody>
          <a:bodyPr lIns="0" r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b="1" strike="noStrike" spc="-1" dirty="0">
                <a:solidFill>
                  <a:srgbClr val="000000"/>
                </a:solidFill>
                <a:latin typeface="Verdana"/>
              </a:rPr>
              <a:t>Plateforme</a:t>
            </a:r>
            <a:br>
              <a:rPr lang="en-US" sz="1000" b="1" strike="noStrike" spc="-1" dirty="0">
                <a:solidFill>
                  <a:srgbClr val="000000"/>
                </a:solidFill>
                <a:latin typeface="Verdana"/>
              </a:rPr>
            </a:br>
            <a:r>
              <a:rPr lang="en-US" sz="1000" b="1" strike="noStrike" spc="-1" dirty="0">
                <a:solidFill>
                  <a:srgbClr val="000000"/>
                </a:solidFill>
                <a:latin typeface="Verdana"/>
              </a:rPr>
              <a:t>Transition </a:t>
            </a:r>
            <a:r>
              <a:rPr lang="en-US" sz="1000" b="1" strike="noStrike" spc="-1" dirty="0" err="1">
                <a:solidFill>
                  <a:srgbClr val="000000"/>
                </a:solidFill>
                <a:latin typeface="Verdana"/>
              </a:rPr>
              <a:t>écologique</a:t>
            </a:r>
            <a:endParaRPr lang="en-US" sz="1000" b="0" strike="noStrike" spc="-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xmlns="" id="{A5C4958A-86DC-4B75-AF64-B908743DC8E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42220" y="436857"/>
            <a:ext cx="2691644" cy="455272"/>
          </a:xfrm>
          <a:prstGeom prst="rect">
            <a:avLst/>
          </a:prstGeom>
          <a:ln>
            <a:noFill/>
          </a:ln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xmlns="" id="{A9A88AF2-6918-4AEB-AEE9-89C9421E39F8}"/>
              </a:ext>
            </a:extLst>
          </p:cNvPr>
          <p:cNvSpPr txBox="1"/>
          <p:nvPr/>
        </p:nvSpPr>
        <p:spPr>
          <a:xfrm>
            <a:off x="2397239" y="999470"/>
            <a:ext cx="7308463" cy="1529186"/>
          </a:xfrm>
          <a:prstGeom prst="rect">
            <a:avLst/>
          </a:prstGeom>
          <a:noFill/>
          <a:ln>
            <a:noFill/>
          </a:ln>
        </p:spPr>
        <p:txBody>
          <a:bodyPr numCol="1"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1900" b="1" strike="noStrike" spc="-1" dirty="0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en-US" sz="1900" b="1" strike="noStrike" spc="-1" dirty="0" err="1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partenaires</a:t>
            </a:r>
            <a:endParaRPr lang="en-US" sz="1900" b="1" strike="noStrike" spc="-1" dirty="0">
              <a:solidFill>
                <a:srgbClr val="6FB73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plateforme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rassemble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valorise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contenus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(études,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informations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, études de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cas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, etc.)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provenant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d’acteurs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tiers, dans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démarche </a:t>
            </a:r>
            <a:r>
              <a:rPr lang="en-US" sz="1400" b="1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partenariale</a:t>
            </a:r>
            <a:r>
              <a:rPr lang="en-US" sz="1400" b="1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en-US" sz="140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institutionnels</a:t>
            </a:r>
            <a:r>
              <a:rPr lang="en-US" sz="140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, ENSA, </a:t>
            </a:r>
            <a:r>
              <a:rPr lang="en-US" sz="1400" spc="-1" dirty="0">
                <a:latin typeface="Verdana" panose="020B0604030504040204" pitchFamily="34" charset="0"/>
                <a:ea typeface="Verdana" panose="020B0604030504040204" pitchFamily="34" charset="0"/>
              </a:rPr>
              <a:t>associations, </a:t>
            </a:r>
            <a:r>
              <a:rPr lang="en-US" sz="1400" spc="-1" dirty="0" err="1">
                <a:latin typeface="Verdana" panose="020B0604030504040204" pitchFamily="34" charset="0"/>
                <a:ea typeface="Verdana" panose="020B0604030504040204" pitchFamily="34" charset="0"/>
              </a:rPr>
              <a:t>mé</a:t>
            </a:r>
            <a:r>
              <a:rPr lang="en-US" sz="140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dias</a:t>
            </a:r>
            <a:r>
              <a:rPr lang="en-US" sz="140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centres</a:t>
            </a:r>
            <a:r>
              <a:rPr lang="en-US" sz="140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de recherche et de </a:t>
            </a:r>
            <a:r>
              <a:rPr lang="en-US" sz="140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ressources</a:t>
            </a:r>
            <a:r>
              <a:rPr lang="en-US" sz="140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, Think Tanks, e</a:t>
            </a:r>
            <a:r>
              <a:rPr lang="en-US" sz="1400" spc="-1" dirty="0">
                <a:latin typeface="Verdana" panose="020B0604030504040204" pitchFamily="34" charset="0"/>
                <a:ea typeface="Verdana" panose="020B0604030504040204" pitchFamily="34" charset="0"/>
              </a:rPr>
              <a:t>xperts, </a:t>
            </a:r>
            <a:r>
              <a:rPr lang="en-US" sz="140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CROA, etc.</a:t>
            </a:r>
          </a:p>
          <a:p>
            <a:pPr marL="285750" indent="-285750">
              <a:lnSpc>
                <a:spcPct val="100000"/>
              </a:lnSpc>
              <a:spcAft>
                <a:spcPts val="1800"/>
              </a:spcAft>
              <a:buClr>
                <a:srgbClr val="6FB73E"/>
              </a:buClr>
              <a:buFont typeface="Arial" panose="020B0604020202020204" pitchFamily="34" charset="0"/>
              <a:buChar char="•"/>
            </a:pPr>
            <a:endParaRPr lang="en-US" sz="140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03884E23-E7EA-47F1-9C83-152B8171D36E}"/>
              </a:ext>
            </a:extLst>
          </p:cNvPr>
          <p:cNvSpPr txBox="1"/>
          <p:nvPr/>
        </p:nvSpPr>
        <p:spPr>
          <a:xfrm>
            <a:off x="2397238" y="2396417"/>
            <a:ext cx="7308463" cy="3954631"/>
          </a:xfrm>
          <a:prstGeom prst="rect">
            <a:avLst/>
          </a:prstGeom>
          <a:noFill/>
          <a:ln>
            <a:noFill/>
          </a:ln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1" strike="noStrike" spc="-1" dirty="0" err="1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Contenus</a:t>
            </a:r>
            <a:r>
              <a:rPr lang="en-US" b="1" strike="noStrike" spc="-1" dirty="0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en-US" b="1" strike="noStrike" spc="-1" dirty="0" err="1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fréquentation</a:t>
            </a:r>
            <a:endParaRPr lang="en-US" b="1" strike="noStrike" spc="-1" dirty="0">
              <a:solidFill>
                <a:srgbClr val="6FB73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1800"/>
              </a:spcAft>
              <a:buClr>
                <a:srgbClr val="6FB73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300" b="1" strike="noStrike" spc="-1" dirty="0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130 articles publiés </a:t>
            </a:r>
            <a:r>
              <a:rPr lang="fr-FR" sz="130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sur la plateforme au 1</a:t>
            </a:r>
            <a:r>
              <a:rPr lang="fr-FR" sz="1300" strike="noStrike" spc="-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30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septembre 2020</a:t>
            </a:r>
          </a:p>
          <a:p>
            <a:pPr marL="285750" indent="-285750">
              <a:lnSpc>
                <a:spcPct val="100000"/>
              </a:lnSpc>
              <a:spcAft>
                <a:spcPts val="1800"/>
              </a:spcAft>
              <a:buClr>
                <a:srgbClr val="6FB73E"/>
              </a:buClr>
              <a:buFont typeface="Arial" panose="020B0604020202020204" pitchFamily="34" charset="0"/>
              <a:buChar char="•"/>
            </a:pPr>
            <a:r>
              <a:rPr lang="fr-FR" sz="1300" spc="-1" dirty="0">
                <a:latin typeface="Verdana" panose="020B0604030504040204" pitchFamily="34" charset="0"/>
                <a:ea typeface="Verdana" panose="020B0604030504040204" pitchFamily="34" charset="0"/>
              </a:rPr>
              <a:t>4 rubriques : </a:t>
            </a:r>
          </a:p>
          <a:p>
            <a:pPr marL="673200" lvl="2" indent="-399600">
              <a:lnSpc>
                <a:spcPct val="100000"/>
              </a:lnSpc>
              <a:spcAft>
                <a:spcPts val="600"/>
              </a:spcAft>
              <a:buClr>
                <a:srgbClr val="6FB73E"/>
              </a:buClr>
              <a:buFont typeface="+mj-lt"/>
              <a:buAutoNum type="arabicParenR"/>
            </a:pPr>
            <a:r>
              <a:rPr lang="fr-FR" sz="1300" spc="-1" dirty="0">
                <a:solidFill>
                  <a:srgbClr val="000000"/>
                </a:solidFill>
                <a:latin typeface="Verdana"/>
              </a:rPr>
              <a:t>Mise en lumière du </a:t>
            </a: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rôle de l’architecture </a:t>
            </a:r>
            <a:r>
              <a:rPr lang="fr-FR" sz="1300" spc="-1" dirty="0">
                <a:solidFill>
                  <a:srgbClr val="000000"/>
                </a:solidFill>
                <a:latin typeface="Verdana"/>
              </a:rPr>
              <a:t>et de l’aménagement du territoire en faveur de la transition écologique </a:t>
            </a:r>
            <a:endParaRPr lang="fr-FR" sz="1300" spc="-1" dirty="0"/>
          </a:p>
          <a:p>
            <a:pPr marL="673200" lvl="2" indent="-399600">
              <a:lnSpc>
                <a:spcPct val="100000"/>
              </a:lnSpc>
              <a:spcAft>
                <a:spcPts val="600"/>
              </a:spcAft>
              <a:buClr>
                <a:srgbClr val="6FB73E"/>
              </a:buClr>
              <a:buFont typeface="+mj-lt"/>
              <a:buAutoNum type="arabicParenR"/>
            </a:pPr>
            <a:r>
              <a:rPr lang="fr-FR" sz="1300" spc="-1" dirty="0">
                <a:solidFill>
                  <a:srgbClr val="000000"/>
                </a:solidFill>
                <a:latin typeface="Verdana"/>
              </a:rPr>
              <a:t>Valorisation de </a:t>
            </a: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solutions</a:t>
            </a:r>
            <a:r>
              <a:rPr lang="fr-FR" sz="1300" spc="-1" dirty="0">
                <a:solidFill>
                  <a:srgbClr val="000000"/>
                </a:solidFill>
                <a:latin typeface="Verdana"/>
              </a:rPr>
              <a:t> pertinentes pour les bâtiments et aménagements </a:t>
            </a:r>
          </a:p>
          <a:p>
            <a:pPr marL="673200" lvl="2" indent="-399600">
              <a:lnSpc>
                <a:spcPct val="100000"/>
              </a:lnSpc>
              <a:spcAft>
                <a:spcPts val="600"/>
              </a:spcAft>
              <a:buClr>
                <a:srgbClr val="6FB73E"/>
              </a:buClr>
              <a:buFont typeface="+mj-lt"/>
              <a:buAutoNum type="arabicParenR"/>
            </a:pPr>
            <a:r>
              <a:rPr lang="fr-FR" sz="1300" spc="-1" dirty="0">
                <a:solidFill>
                  <a:srgbClr val="000000"/>
                </a:solidFill>
                <a:latin typeface="Verdana"/>
              </a:rPr>
              <a:t>Promotion et exemples d’utilisation de </a:t>
            </a: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ressources</a:t>
            </a:r>
            <a:r>
              <a:rPr lang="fr-FR" sz="1300" spc="-1" dirty="0">
                <a:solidFill>
                  <a:srgbClr val="000000"/>
                </a:solidFill>
                <a:latin typeface="Verdana"/>
              </a:rPr>
              <a:t> et d’</a:t>
            </a: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énergies </a:t>
            </a:r>
            <a:r>
              <a:rPr lang="fr-FR" sz="1300" spc="-1" dirty="0">
                <a:solidFill>
                  <a:srgbClr val="000000"/>
                </a:solidFill>
                <a:latin typeface="Verdana"/>
              </a:rPr>
              <a:t>locales</a:t>
            </a: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 </a:t>
            </a:r>
            <a:r>
              <a:rPr lang="fr-FR" sz="1300" spc="-1" dirty="0">
                <a:solidFill>
                  <a:srgbClr val="000000"/>
                </a:solidFill>
                <a:latin typeface="Verdana"/>
              </a:rPr>
              <a:t>et de l’économie circulaire</a:t>
            </a:r>
            <a:endParaRPr lang="fr-FR" sz="1300" spc="-1" dirty="0"/>
          </a:p>
          <a:p>
            <a:pPr marL="673200" lvl="2" indent="-399600">
              <a:lnSpc>
                <a:spcPct val="100000"/>
              </a:lnSpc>
              <a:spcAft>
                <a:spcPts val="600"/>
              </a:spcAft>
              <a:buClr>
                <a:srgbClr val="6FB73E"/>
              </a:buClr>
              <a:buFont typeface="+mj-lt"/>
              <a:buAutoNum type="arabicParenR"/>
            </a:pPr>
            <a:r>
              <a:rPr lang="fr-FR" sz="1300" spc="-1" dirty="0">
                <a:solidFill>
                  <a:srgbClr val="000000"/>
                </a:solidFill>
                <a:latin typeface="Verdana"/>
              </a:rPr>
              <a:t>Impact des outils et de l’économie </a:t>
            </a:r>
            <a:r>
              <a:rPr lang="fr-FR" sz="1300" b="1" spc="-1" dirty="0">
                <a:solidFill>
                  <a:srgbClr val="6FB73E"/>
                </a:solidFill>
                <a:latin typeface="Verdana"/>
              </a:rPr>
              <a:t>numérique</a:t>
            </a:r>
            <a:br>
              <a:rPr lang="fr-FR" sz="1300" b="1" spc="-1" dirty="0">
                <a:solidFill>
                  <a:srgbClr val="6FB73E"/>
                </a:solidFill>
                <a:latin typeface="Verdana"/>
              </a:rPr>
            </a:br>
            <a:endParaRPr lang="fr-FR" sz="1300" b="1" spc="-1" dirty="0">
              <a:solidFill>
                <a:srgbClr val="6FB73E"/>
              </a:solidFill>
              <a:latin typeface="Verdana"/>
            </a:endParaRPr>
          </a:p>
          <a:p>
            <a:pPr marL="285750" lvl="1" indent="-285750">
              <a:spcAft>
                <a:spcPts val="1199"/>
              </a:spcAft>
              <a:buClr>
                <a:srgbClr val="6FB73E"/>
              </a:buClr>
              <a:buFont typeface="Arial" panose="020B0604020202020204" pitchFamily="34" charset="0"/>
              <a:buChar char="•"/>
            </a:pPr>
            <a:r>
              <a:rPr lang="fr-FR" sz="1300" b="1" spc="-1" dirty="0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Taux de fréquentation :</a:t>
            </a:r>
          </a:p>
          <a:p>
            <a:pPr marL="0" lvl="1">
              <a:spcAft>
                <a:spcPts val="1199"/>
              </a:spcAft>
              <a:buClr>
                <a:srgbClr val="6FB73E"/>
              </a:buClr>
            </a:pPr>
            <a:r>
              <a:rPr lang="fr-FR" sz="1300" spc="-1">
                <a:latin typeface="Verdana" panose="020B0604030504040204" pitchFamily="34" charset="0"/>
                <a:ea typeface="Verdana" panose="020B0604030504040204" pitchFamily="34" charset="0"/>
              </a:rPr>
              <a:t>De 40 </a:t>
            </a:r>
            <a:r>
              <a:rPr lang="fr-FR" sz="1300" spc="-1" dirty="0">
                <a:latin typeface="Verdana" panose="020B0604030504040204" pitchFamily="34" charset="0"/>
                <a:ea typeface="Verdana" panose="020B0604030504040204" pitchFamily="34" charset="0"/>
              </a:rPr>
              <a:t>000 pages vues en juillet 2019, on en est aujourd’hui à près de </a:t>
            </a:r>
            <a:r>
              <a:rPr lang="fr-FR" sz="1300" b="1" spc="-1" dirty="0">
                <a:solidFill>
                  <a:srgbClr val="6FB73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300 000 </a:t>
            </a:r>
            <a:r>
              <a:rPr lang="fr-FR" sz="1300" spc="-1" dirty="0">
                <a:latin typeface="Verdana" panose="020B0604030504040204" pitchFamily="34" charset="0"/>
                <a:ea typeface="Verdana" panose="020B0604030504040204" pitchFamily="34" charset="0"/>
              </a:rPr>
              <a:t>grâce notamment au relais du </a:t>
            </a:r>
            <a:r>
              <a:rPr lang="fr-FR" sz="1300" spc="-1" dirty="0" err="1">
                <a:latin typeface="Verdana" panose="020B0604030504040204" pitchFamily="34" charset="0"/>
                <a:ea typeface="Verdana" panose="020B0604030504040204" pitchFamily="34" charset="0"/>
              </a:rPr>
              <a:t>BlocNet</a:t>
            </a:r>
            <a:endParaRPr lang="fr-FR" sz="130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1800"/>
              </a:spcAft>
              <a:buClr>
                <a:srgbClr val="6FB73E"/>
              </a:buClr>
              <a:buFont typeface="Wingdings" panose="05000000000000000000" pitchFamily="2" charset="2"/>
              <a:buChar char="§"/>
            </a:pPr>
            <a:endParaRPr lang="en-US" sz="130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3"/>
          <p:cNvSpPr txBox="1"/>
          <p:nvPr/>
        </p:nvSpPr>
        <p:spPr>
          <a:xfrm>
            <a:off x="380880" y="1277640"/>
            <a:ext cx="1682870" cy="558000"/>
          </a:xfrm>
          <a:prstGeom prst="rect">
            <a:avLst/>
          </a:prstGeom>
          <a:noFill/>
          <a:ln>
            <a:noFill/>
          </a:ln>
        </p:spPr>
        <p:txBody>
          <a:bodyPr lIns="0" rIns="0">
            <a:noAutofit/>
          </a:bodyPr>
          <a:lstStyle/>
          <a:p>
            <a:pPr>
              <a:lnSpc>
                <a:spcPct val="90000"/>
              </a:lnSpc>
            </a:pPr>
            <a:endParaRPr lang="en-US" sz="1000" b="0" strike="noStrike" spc="-1" dirty="0">
              <a:solidFill>
                <a:srgbClr val="F16368"/>
              </a:solidFill>
              <a:latin typeface="Verdana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xmlns="" id="{390B5A07-981A-4872-8C4B-D5D82B87814C}"/>
              </a:ext>
            </a:extLst>
          </p:cNvPr>
          <p:cNvSpPr txBox="1"/>
          <p:nvPr/>
        </p:nvSpPr>
        <p:spPr>
          <a:xfrm>
            <a:off x="2151908" y="1277640"/>
            <a:ext cx="6337083" cy="82933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Maires et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architectes</a:t>
            </a:r>
            <a:r>
              <a:rPr lang="en-US" b="1" spc="-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b="1" spc="-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spc="-1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b="1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réussir</a:t>
            </a:r>
            <a:r>
              <a:rPr lang="en-US" b="1" spc="-1" dirty="0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la transition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écologique</a:t>
            </a:r>
            <a:endParaRPr lang="en-US" sz="1800" b="0" strike="noStrike" spc="-1" dirty="0">
              <a:solidFill>
                <a:schemeClr val="bg1"/>
              </a:solidFill>
              <a:highlight>
                <a:srgbClr val="F16368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583C6C2-DFBE-448B-A94B-5FC25912D387}"/>
              </a:ext>
            </a:extLst>
          </p:cNvPr>
          <p:cNvSpPr txBox="1"/>
          <p:nvPr/>
        </p:nvSpPr>
        <p:spPr>
          <a:xfrm>
            <a:off x="1908969" y="2090057"/>
            <a:ext cx="39769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60" lvl="2" indent="-266400">
              <a:lnSpc>
                <a:spcPct val="100000"/>
              </a:lnSpc>
              <a:spcAft>
                <a:spcPts val="2401"/>
              </a:spcAft>
              <a:buClr>
                <a:srgbClr val="F16368"/>
              </a:buClr>
              <a:buFont typeface="Verdana"/>
              <a:buChar char="●"/>
            </a:pPr>
            <a:r>
              <a:rPr lang="fr-FR" sz="1200" spc="-1" dirty="0">
                <a:latin typeface="Verdana"/>
              </a:rPr>
              <a:t>A l’occasion des municipales 2020, </a:t>
            </a:r>
            <a:br>
              <a:rPr lang="fr-FR" sz="1200" spc="-1" dirty="0">
                <a:latin typeface="Verdana"/>
              </a:rPr>
            </a:br>
            <a:r>
              <a:rPr lang="fr-FR" sz="1200" spc="-1" dirty="0">
                <a:latin typeface="Verdana"/>
              </a:rPr>
              <a:t>le Conseil national de l’Ordre des architectes publie un guide à l’attention des maires et élus locaux des villes petites et moyennes qui ne disposent pas d’ingénierie locale suffisante</a:t>
            </a:r>
            <a:endParaRPr lang="fr-FR" sz="1200" spc="-1" dirty="0">
              <a:solidFill>
                <a:srgbClr val="6FB73E"/>
              </a:solidFill>
              <a:latin typeface="Verdana"/>
            </a:endParaRPr>
          </a:p>
          <a:p>
            <a:pPr marL="266760" lvl="2" indent="-266400">
              <a:lnSpc>
                <a:spcPct val="100000"/>
              </a:lnSpc>
              <a:spcAft>
                <a:spcPts val="2401"/>
              </a:spcAft>
              <a:buClr>
                <a:srgbClr val="F16368"/>
              </a:buClr>
              <a:buFont typeface="Verdana"/>
              <a:buChar char="●"/>
            </a:pPr>
            <a:r>
              <a:rPr lang="fr-FR" sz="1200" spc="-1" dirty="0">
                <a:latin typeface="Verdana"/>
              </a:rPr>
              <a:t>Ce guide propose 10 clés pour réussir la transition écologique</a:t>
            </a:r>
          </a:p>
          <a:p>
            <a:pPr marL="266760" lvl="2" indent="-266400">
              <a:lnSpc>
                <a:spcPct val="100000"/>
              </a:lnSpc>
              <a:spcAft>
                <a:spcPts val="2401"/>
              </a:spcAft>
              <a:buClr>
                <a:srgbClr val="F16368"/>
              </a:buClr>
              <a:buFont typeface="Verdana"/>
              <a:buChar char="●"/>
            </a:pPr>
            <a:r>
              <a:rPr lang="fr-FR" sz="1200" spc="-1" dirty="0">
                <a:latin typeface="Verdana"/>
              </a:rPr>
              <a:t>Il présente aussi des exemples de bonnes pratiques locales</a:t>
            </a:r>
          </a:p>
          <a:p>
            <a:pPr marL="266760" lvl="2" indent="-266400">
              <a:lnSpc>
                <a:spcPct val="100000"/>
              </a:lnSpc>
              <a:spcAft>
                <a:spcPts val="2401"/>
              </a:spcAft>
              <a:buClr>
                <a:srgbClr val="F16368"/>
              </a:buClr>
              <a:buFont typeface="Verdana"/>
              <a:buChar char="●"/>
            </a:pPr>
            <a:r>
              <a:rPr lang="fr-FR" sz="1200" spc="-1" dirty="0">
                <a:latin typeface="Verdana"/>
              </a:rPr>
              <a:t>Ce guide rencontre un grand succès auprès des communes. L’association Villes de France en est partenaire</a:t>
            </a:r>
            <a:endParaRPr lang="en-US" dirty="0"/>
          </a:p>
        </p:txBody>
      </p:sp>
      <p:sp>
        <p:nvSpPr>
          <p:cNvPr id="11" name="TextShape 1">
            <a:extLst>
              <a:ext uri="{FF2B5EF4-FFF2-40B4-BE49-F238E27FC236}">
                <a16:creationId xmlns:a16="http://schemas.microsoft.com/office/drawing/2014/main" xmlns="" id="{CBEE7515-9064-4EFC-B771-0EAC98A9D1BE}"/>
              </a:ext>
            </a:extLst>
          </p:cNvPr>
          <p:cNvSpPr txBox="1"/>
          <p:nvPr/>
        </p:nvSpPr>
        <p:spPr>
          <a:xfrm>
            <a:off x="1540406" y="451612"/>
            <a:ext cx="722520" cy="442800"/>
          </a:xfrm>
          <a:prstGeom prst="rect">
            <a:avLst/>
          </a:prstGeom>
          <a:noFill/>
          <a:ln>
            <a:noFill/>
          </a:ln>
        </p:spPr>
        <p:txBody>
          <a:bodyPr lIns="90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" b="1" strike="noStrike" spc="-1" dirty="0">
                <a:solidFill>
                  <a:srgbClr val="FFFFFF"/>
                </a:solidFill>
                <a:latin typeface="Verdana"/>
              </a:rPr>
              <a:t>Conseil national</a:t>
            </a:r>
            <a:endParaRPr lang="en-US" sz="600" b="0" i="1" strike="noStrike" spc="-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AC9DF06-569D-483D-B5AF-1EA6CA875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23" y="438185"/>
            <a:ext cx="1891796" cy="4530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3222257-4EB3-4BA0-B657-B7FB1C448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2554" r="26692" b="18956"/>
          <a:stretch/>
        </p:blipFill>
        <p:spPr>
          <a:xfrm>
            <a:off x="6182122" y="4746330"/>
            <a:ext cx="3022792" cy="1498711"/>
          </a:xfrm>
          <a:prstGeom prst="rect">
            <a:avLst/>
          </a:prstGeom>
          <a:ln w="12700">
            <a:solidFill>
              <a:srgbClr val="F16368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0A5AF62-5A0C-4433-B969-B65DC241B4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49" t="30450" r="22500" b="6977"/>
          <a:stretch/>
        </p:blipFill>
        <p:spPr>
          <a:xfrm>
            <a:off x="6182122" y="2106977"/>
            <a:ext cx="3158313" cy="2297900"/>
          </a:xfrm>
          <a:prstGeom prst="rect">
            <a:avLst/>
          </a:prstGeom>
        </p:spPr>
      </p:pic>
      <p:sp>
        <p:nvSpPr>
          <p:cNvPr id="5" name="Line 7">
            <a:extLst>
              <a:ext uri="{FF2B5EF4-FFF2-40B4-BE49-F238E27FC236}">
                <a16:creationId xmlns:a16="http://schemas.microsoft.com/office/drawing/2014/main" xmlns="" id="{564730C0-99EC-4429-BC8E-F5360F022FF8}"/>
              </a:ext>
            </a:extLst>
          </p:cNvPr>
          <p:cNvSpPr/>
          <p:nvPr/>
        </p:nvSpPr>
        <p:spPr>
          <a:xfrm>
            <a:off x="1540046" y="907839"/>
            <a:ext cx="360" cy="5665680"/>
          </a:xfrm>
          <a:prstGeom prst="line">
            <a:avLst/>
          </a:prstGeom>
          <a:ln w="3240">
            <a:solidFill>
              <a:srgbClr val="F16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2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>
            <a:extLst>
              <a:ext uri="{FF2B5EF4-FFF2-40B4-BE49-F238E27FC236}">
                <a16:creationId xmlns:a16="http://schemas.microsoft.com/office/drawing/2014/main" xmlns="" id="{390B5A07-981A-4872-8C4B-D5D82B87814C}"/>
              </a:ext>
            </a:extLst>
          </p:cNvPr>
          <p:cNvSpPr txBox="1"/>
          <p:nvPr/>
        </p:nvSpPr>
        <p:spPr>
          <a:xfrm>
            <a:off x="2231802" y="1277640"/>
            <a:ext cx="6337083" cy="82933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800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10 </a:t>
            </a:r>
            <a:r>
              <a:rPr lang="en-US" sz="2800" b="1" spc="-1" dirty="0" err="1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clés</a:t>
            </a:r>
            <a:r>
              <a:rPr lang="en-US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Adaptées</a:t>
            </a:r>
            <a:r>
              <a:rPr lang="en-US" b="1" spc="-1" dirty="0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contexte</a:t>
            </a:r>
            <a:r>
              <a:rPr lang="en-US" b="1" spc="-1" dirty="0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local</a:t>
            </a:r>
            <a:endParaRPr lang="en-US" sz="1800" b="0" strike="noStrike" spc="-1" dirty="0">
              <a:solidFill>
                <a:schemeClr val="bg1"/>
              </a:solidFill>
              <a:highlight>
                <a:srgbClr val="F16368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583C6C2-DFBE-448B-A94B-5FC25912D387}"/>
              </a:ext>
            </a:extLst>
          </p:cNvPr>
          <p:cNvSpPr txBox="1"/>
          <p:nvPr/>
        </p:nvSpPr>
        <p:spPr>
          <a:xfrm>
            <a:off x="1988862" y="2301368"/>
            <a:ext cx="754467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Identifier les ressources, les atouts et faiblesses de la commune 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Hiérarchiser les enjeux et mettre en place une méthodologie de projet 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Définir une stratégie en fonction de la taille et des spécificités de la commune 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Amplifier la rénovation énergétique des logements existants et des équipements publics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Développer l’offre de logements et penser la réversibilité des bâtiments dès le programme 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Maîtriser le foncier pour construire la ville sur la ville 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Favoriser l’économie circulaire, les filières courtes, le recyclage de matériaux 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Encourager l’expérimentation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Rendre les citoyens acteurs de leur ville</a:t>
            </a:r>
          </a:p>
          <a:p>
            <a:pPr marL="266760" lvl="2" indent="-266400">
              <a:spcAft>
                <a:spcPts val="1800"/>
              </a:spcAft>
              <a:buClr>
                <a:srgbClr val="F16368"/>
              </a:buClr>
              <a:buFont typeface="+mj-lt"/>
              <a:buAutoNum type="arabicPeriod"/>
            </a:pPr>
            <a:r>
              <a:rPr lang="fr-FR" sz="1100" b="1" spc="-1" dirty="0">
                <a:latin typeface="Verdana"/>
              </a:rPr>
              <a:t>Mettre en place des chartes locales de qualité du cadre de vie</a:t>
            </a:r>
          </a:p>
          <a:p>
            <a:endParaRPr lang="en-US" dirty="0"/>
          </a:p>
        </p:txBody>
      </p:sp>
      <p:sp>
        <p:nvSpPr>
          <p:cNvPr id="11" name="TextShape 1">
            <a:extLst>
              <a:ext uri="{FF2B5EF4-FFF2-40B4-BE49-F238E27FC236}">
                <a16:creationId xmlns:a16="http://schemas.microsoft.com/office/drawing/2014/main" xmlns="" id="{CBEE7515-9064-4EFC-B771-0EAC98A9D1BE}"/>
              </a:ext>
            </a:extLst>
          </p:cNvPr>
          <p:cNvSpPr txBox="1"/>
          <p:nvPr/>
        </p:nvSpPr>
        <p:spPr>
          <a:xfrm>
            <a:off x="1540406" y="451612"/>
            <a:ext cx="722520" cy="442800"/>
          </a:xfrm>
          <a:prstGeom prst="rect">
            <a:avLst/>
          </a:prstGeom>
          <a:noFill/>
          <a:ln>
            <a:noFill/>
          </a:ln>
        </p:spPr>
        <p:txBody>
          <a:bodyPr lIns="90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" b="1" strike="noStrike" spc="-1" dirty="0">
                <a:solidFill>
                  <a:srgbClr val="FFFFFF"/>
                </a:solidFill>
                <a:latin typeface="Verdana"/>
              </a:rPr>
              <a:t>Conseil national</a:t>
            </a:r>
            <a:endParaRPr lang="en-US" sz="600" b="0" i="1" strike="noStrike" spc="-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AC9DF06-569D-483D-B5AF-1EA6CA875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23" y="438185"/>
            <a:ext cx="1891796" cy="453052"/>
          </a:xfrm>
          <a:prstGeom prst="rect">
            <a:avLst/>
          </a:prstGeom>
        </p:spPr>
      </p:pic>
      <p:sp>
        <p:nvSpPr>
          <p:cNvPr id="4" name="Line 7">
            <a:extLst>
              <a:ext uri="{FF2B5EF4-FFF2-40B4-BE49-F238E27FC236}">
                <a16:creationId xmlns:a16="http://schemas.microsoft.com/office/drawing/2014/main" xmlns="" id="{A4C03AAE-0294-49CB-B42D-3DDEEB0F5119}"/>
              </a:ext>
            </a:extLst>
          </p:cNvPr>
          <p:cNvSpPr/>
          <p:nvPr/>
        </p:nvSpPr>
        <p:spPr>
          <a:xfrm>
            <a:off x="1540406" y="907839"/>
            <a:ext cx="360" cy="5665680"/>
          </a:xfrm>
          <a:prstGeom prst="line">
            <a:avLst/>
          </a:prstGeom>
          <a:ln w="3240">
            <a:solidFill>
              <a:srgbClr val="F16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8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0895F01-4E1F-45BA-9AC9-5C5FE1001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89"/>
          <a:stretch/>
        </p:blipFill>
        <p:spPr>
          <a:xfrm>
            <a:off x="5741167" y="4922008"/>
            <a:ext cx="1816918" cy="1205771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D3856E3-A3BC-4CA4-B7B5-F67B438E5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54" y="3388195"/>
            <a:ext cx="2254387" cy="1501713"/>
          </a:xfrm>
          <a:prstGeom prst="rect">
            <a:avLst/>
          </a:prstGeom>
          <a:ln>
            <a:solidFill>
              <a:srgbClr val="F16368"/>
            </a:solidFill>
          </a:ln>
        </p:spPr>
      </p:pic>
      <p:sp>
        <p:nvSpPr>
          <p:cNvPr id="7" name="TextShape 2">
            <a:extLst>
              <a:ext uri="{FF2B5EF4-FFF2-40B4-BE49-F238E27FC236}">
                <a16:creationId xmlns:a16="http://schemas.microsoft.com/office/drawing/2014/main" xmlns="" id="{390B5A07-981A-4872-8C4B-D5D82B87814C}"/>
              </a:ext>
            </a:extLst>
          </p:cNvPr>
          <p:cNvSpPr txBox="1"/>
          <p:nvPr/>
        </p:nvSpPr>
        <p:spPr>
          <a:xfrm>
            <a:off x="2169662" y="1277640"/>
            <a:ext cx="6770153" cy="647337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témoignages</a:t>
            </a:r>
            <a:r>
              <a:rPr lang="en-US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et des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exemples</a:t>
            </a:r>
            <a:r>
              <a:rPr lang="en-US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b="1" spc="-1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</a:t>
            </a:r>
            <a:r>
              <a:rPr lang="en-US" b="1" spc="-1" dirty="0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bonnes</a:t>
            </a:r>
            <a:r>
              <a:rPr lang="en-US" b="1" spc="-1" dirty="0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spc="-1" dirty="0" err="1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pratiques</a:t>
            </a:r>
            <a:r>
              <a:rPr lang="en-US" b="1" spc="-1" dirty="0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b="1" spc="-1" dirty="0">
                <a:solidFill>
                  <a:schemeClr val="bg1"/>
                </a:solidFill>
                <a:highlight>
                  <a:srgbClr val="F16368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locales inspirantes</a:t>
            </a:r>
            <a:endParaRPr lang="en-US" sz="1800" b="0" strike="noStrike" spc="-1" dirty="0">
              <a:solidFill>
                <a:schemeClr val="bg1"/>
              </a:solidFill>
              <a:highlight>
                <a:srgbClr val="F16368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Shape 1">
            <a:extLst>
              <a:ext uri="{FF2B5EF4-FFF2-40B4-BE49-F238E27FC236}">
                <a16:creationId xmlns:a16="http://schemas.microsoft.com/office/drawing/2014/main" xmlns="" id="{CBEE7515-9064-4EFC-B771-0EAC98A9D1BE}"/>
              </a:ext>
            </a:extLst>
          </p:cNvPr>
          <p:cNvSpPr txBox="1"/>
          <p:nvPr/>
        </p:nvSpPr>
        <p:spPr>
          <a:xfrm>
            <a:off x="1540406" y="451612"/>
            <a:ext cx="722520" cy="442800"/>
          </a:xfrm>
          <a:prstGeom prst="rect">
            <a:avLst/>
          </a:prstGeom>
          <a:noFill/>
          <a:ln>
            <a:noFill/>
          </a:ln>
        </p:spPr>
        <p:txBody>
          <a:bodyPr lIns="90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" b="1" strike="noStrike" spc="-1" dirty="0">
                <a:solidFill>
                  <a:srgbClr val="FFFFFF"/>
                </a:solidFill>
                <a:latin typeface="Verdana"/>
              </a:rPr>
              <a:t>Conseil national</a:t>
            </a:r>
            <a:endParaRPr lang="en-US" sz="600" b="0" i="1" strike="noStrike" spc="-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AC9DF06-569D-483D-B5AF-1EA6CA875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23" y="438185"/>
            <a:ext cx="1891796" cy="4530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7540451-F312-43CB-8418-467C69535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32" y="2233220"/>
            <a:ext cx="2296857" cy="1531717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B5C2414-2DBE-47A0-B4AF-3B720FCF49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"/>
          <a:stretch/>
        </p:blipFill>
        <p:spPr>
          <a:xfrm>
            <a:off x="1839080" y="4723829"/>
            <a:ext cx="2269829" cy="1399996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4D66303-F541-4EC5-85A1-32BB0FCFE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3107" y="2241544"/>
            <a:ext cx="1646187" cy="1153970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002129C-D16A-47D2-BFAF-99DE765CB9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462" t="20584" r="24846" b="64154"/>
          <a:stretch/>
        </p:blipFill>
        <p:spPr>
          <a:xfrm>
            <a:off x="6080841" y="2237384"/>
            <a:ext cx="1903766" cy="1157193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366A003-BE67-4E87-A3D1-276373C0E1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36" y="2241544"/>
            <a:ext cx="1927996" cy="1428576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0D16588-735D-4289-9A82-2658F8F6E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80" y="3604176"/>
            <a:ext cx="1927996" cy="1285732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6BBCAF5-8F50-45E1-90A3-6E32990140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479" t="22788" r="28377" b="65112"/>
          <a:stretch/>
        </p:blipFill>
        <p:spPr>
          <a:xfrm>
            <a:off x="1840636" y="3670120"/>
            <a:ext cx="1927996" cy="1030780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5C88822-865F-467B-987E-990D17137F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186" t="36565" r="25067" b="46183"/>
          <a:stretch/>
        </p:blipFill>
        <p:spPr>
          <a:xfrm>
            <a:off x="4128018" y="4889908"/>
            <a:ext cx="1802050" cy="1233917"/>
          </a:xfrm>
          <a:prstGeom prst="rect">
            <a:avLst/>
          </a:prstGeom>
          <a:ln>
            <a:solidFill>
              <a:srgbClr val="F16368"/>
            </a:solidFill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D0E663DA-03B3-411E-8841-9FA7F09D228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373" t="19364" r="55037" b="42358"/>
          <a:stretch/>
        </p:blipFill>
        <p:spPr>
          <a:xfrm>
            <a:off x="7522376" y="3394577"/>
            <a:ext cx="1816918" cy="2729248"/>
          </a:xfrm>
          <a:prstGeom prst="rect">
            <a:avLst/>
          </a:prstGeom>
          <a:ln>
            <a:solidFill>
              <a:srgbClr val="F16368"/>
            </a:solidFill>
          </a:ln>
        </p:spPr>
      </p:pic>
      <p:sp>
        <p:nvSpPr>
          <p:cNvPr id="40" name="Line 7">
            <a:extLst>
              <a:ext uri="{FF2B5EF4-FFF2-40B4-BE49-F238E27FC236}">
                <a16:creationId xmlns:a16="http://schemas.microsoft.com/office/drawing/2014/main" xmlns="" id="{998C09EE-7A87-437E-90EF-A1775084202C}"/>
              </a:ext>
            </a:extLst>
          </p:cNvPr>
          <p:cNvSpPr/>
          <p:nvPr/>
        </p:nvSpPr>
        <p:spPr>
          <a:xfrm>
            <a:off x="1521297" y="886731"/>
            <a:ext cx="360" cy="5665680"/>
          </a:xfrm>
          <a:prstGeom prst="line">
            <a:avLst/>
          </a:prstGeom>
          <a:ln w="3240">
            <a:solidFill>
              <a:srgbClr val="F16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3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04060" y="1094274"/>
            <a:ext cx="7513321" cy="886926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Livre blanc numérique </a:t>
            </a:r>
            <a:r>
              <a:rPr lang="fr-FR" sz="2400" dirty="0"/>
              <a:t>de l’architecture </a:t>
            </a:r>
            <a:br>
              <a:rPr lang="fr-FR" sz="2400" dirty="0"/>
            </a:br>
            <a:r>
              <a:rPr lang="fr-FR" sz="2400" dirty="0"/>
              <a:t>et du cadre de vie</a:t>
            </a:r>
            <a:endParaRPr lang="fr-FR" sz="2400" b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ECB7B8C7-6348-4890-AAA5-36A05F67BF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72B0C7"/>
                </a:solidFill>
              </a:rPr>
              <a:t>Septembre 2020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E97476C-7FF7-4A2B-A04E-CCAB3FEB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24" y="431799"/>
            <a:ext cx="3174276" cy="466105"/>
          </a:xfrm>
          <a:prstGeom prst="rect">
            <a:avLst/>
          </a:prstGeom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xmlns="" id="{4B8870BA-1262-4896-A0F0-1DF78F908B6E}"/>
              </a:ext>
            </a:extLst>
          </p:cNvPr>
          <p:cNvSpPr txBox="1">
            <a:spLocks/>
          </p:cNvSpPr>
          <p:nvPr/>
        </p:nvSpPr>
        <p:spPr>
          <a:xfrm>
            <a:off x="1792942" y="1972235"/>
            <a:ext cx="7815878" cy="4453966"/>
          </a:xfrm>
          <a:prstGeom prst="rect">
            <a:avLst/>
          </a:prstGeom>
        </p:spPr>
        <p:txBody>
          <a:bodyPr vert="horz" lIns="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700" dirty="0">
                <a:solidFill>
                  <a:srgbClr val="72B0C7"/>
                </a:solidFill>
              </a:rPr>
              <a:t>Objectif</a:t>
            </a:r>
          </a:p>
          <a:p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Créer une université permanente de l’architecture et du cadre de vie.</a:t>
            </a:r>
          </a:p>
          <a:p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Fédérer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l’ensemble des acteurs de l’architecture, et plus largement de l’aménagement du territoire, pour </a:t>
            </a:r>
            <a:r>
              <a:rPr lang="fr-FR" sz="1400" b="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-construire et rendre accessible au public une réflexion prospective qui embrasse l’ensemble des domaines intéressant notre environnement architectural</a:t>
            </a:r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urbanistique,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culturel, </a:t>
            </a:r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social, écologique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économique.</a:t>
            </a:r>
            <a:b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Partenaires déjà contributeurs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Action Logement, Plan bâtiment durable</a:t>
            </a:r>
            <a:r>
              <a:rPr lang="fr-FR" sz="1400" b="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APF, Réseau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maisons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l’architecture, </a:t>
            </a:r>
            <a:r>
              <a:rPr lang="fr-FR" sz="1400" b="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Medieco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Manifeste pour la frugalité heureuse</a:t>
            </a:r>
            <a:r>
              <a:rPr lang="fr-FR" sz="1400" b="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MIQCP, Syndicat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l’architecture, UNAM, etc.</a:t>
            </a:r>
            <a:r>
              <a:rPr lang="fr-FR" sz="15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15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1500" b="0" dirty="0">
              <a:solidFill>
                <a:srgbClr val="72B0C7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72B0C7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</a:t>
            </a:r>
          </a:p>
          <a:p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ligne,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bibliothèque numérique </a:t>
            </a:r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publique, constamment mise à jour au fil de l’évolution de la réflexion</a:t>
            </a:r>
            <a:r>
              <a:rPr lang="fr-FR" sz="15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500" b="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b="0" dirty="0">
                <a:solidFill>
                  <a:srgbClr val="72B0C7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1400" b="0" dirty="0">
                <a:solidFill>
                  <a:srgbClr val="72B0C7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rgbClr val="72B0C7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grands chapitres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Architecture moteur de la transition écologique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400" b="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Architecture, urbanisme </a:t>
            </a: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équilibre des territoires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Architectures et cultures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Qualité et valeur de la production architecturale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4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Être architecte (Formation, exercice, international, numérique, prospective)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fr-FR" sz="1500" b="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72B0C7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ligne : octobre 2020 / Journées nationales de l’architecture</a:t>
            </a:r>
          </a:p>
          <a:p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600" b="0" dirty="0"/>
          </a:p>
        </p:txBody>
      </p:sp>
    </p:spTree>
    <p:extLst>
      <p:ext uri="{BB962C8B-B14F-4D97-AF65-F5344CB8AC3E}">
        <p14:creationId xmlns:p14="http://schemas.microsoft.com/office/powerpoint/2010/main" val="1122601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une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3353</TotalTime>
  <Words>322</Words>
  <Application>Microsoft Macintosh PowerPoint</Application>
  <PresentationFormat>Format A4 (210 x 297 mm)</PresentationFormat>
  <Paragraphs>64</Paragraphs>
  <Slides>6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Deloche de Noyelle</dc:creator>
  <cp:lastModifiedBy>***</cp:lastModifiedBy>
  <cp:revision>373</cp:revision>
  <cp:lastPrinted>2020-01-29T17:40:02Z</cp:lastPrinted>
  <dcterms:created xsi:type="dcterms:W3CDTF">2017-05-10T14:58:31Z</dcterms:created>
  <dcterms:modified xsi:type="dcterms:W3CDTF">2020-09-02T12:08:07Z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Format A4 (210 x 297 mm)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